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8" r:id="rId4"/>
    <p:sldMasterId id="214748367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regular.fntdata"/><Relationship Id="rId21" Type="http://schemas.openxmlformats.org/officeDocument/2006/relationships/slide" Target="slides/slide15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ce4194b54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ce4194b54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ce4194b54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ce4194b54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5ce4194b54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5ce4194b54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ce4194b54_0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ce4194b54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5ce4194b54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5ce4194b54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ce4194b54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ce4194b54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ce4194b54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ce4194b54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ce4194b54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ce4194b54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5ce4194b54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5ce4194b54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ce4194b54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5ce4194b54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ce4194b54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ce4194b54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ce4194b54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ce4194b54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ce4194b54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ce4194b54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7" name="Google Shape;137;p18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8" name="Google Shape;138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9" name="Google Shape;139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0" name="Google Shape;140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" name="Google Shape;142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" name="Google Shape;147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8" name="Google Shape;148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9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19"/>
          <p:cNvGrpSpPr/>
          <p:nvPr/>
        </p:nvGrpSpPr>
        <p:grpSpPr>
          <a:xfrm>
            <a:off x="5063108" y="1313285"/>
            <a:ext cx="3459716" cy="2670463"/>
            <a:chOff x="3553042" y="1657806"/>
            <a:chExt cx="3461100" cy="2671532"/>
          </a:xfrm>
        </p:grpSpPr>
        <p:sp>
          <p:nvSpPr>
            <p:cNvPr id="152" name="Google Shape;152;p1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160" name="Google Shape;160;p19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/>
          <p:nvPr/>
        </p:nvSpPr>
        <p:spPr>
          <a:xfrm flipH="1">
            <a:off x="5156273" y="1401826"/>
            <a:ext cx="3268500" cy="1812900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" name="Google Shape;162;p19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163" name="Google Shape;163;p19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164" name="Google Shape;164;p19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9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167" name="Google Shape;167;p19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8" name="Google Shape;168;p19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71" name="Google Shape;171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" name="Google Shape;173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" name="Google Shape;177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78" name="Google Shape;178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" name="Google Shape;180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1" name="Google Shape;181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2" name="Google Shape;182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" name="Google Shape;185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86" name="Google Shape;186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9" name="Google Shape;189;p22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90" name="Google Shape;190;p22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91" name="Google Shape;191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4" name="Google Shape;194;p2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5" name="Google Shape;195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" name="Google Shape;197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8" name="Google Shape;198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4" name="Google Shape;204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5" name="Google Shape;205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" name="Google Shape;207;p25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8" name="Google Shape;208;p25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9" name="Google Shape;209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oogle Shape;211;p2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12" name="Google Shape;212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2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" name="Google Shape;218;p2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19" name="Google Shape;219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" name="Google Shape;221;p2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2" name="Google Shape;222;p2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3" name="Google Shape;223;p2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4" name="Google Shape;224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226" name="Google Shape;226;p28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8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" name="Google Shape;228;p2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9" name="Google Shape;229;p2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" name="Google Shape;231;p2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2" name="Google Shape;232;p28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3" name="Google Shape;233;p2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4" name="Google Shape;234;p2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9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9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" name="Google Shape;238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39" name="Google Shape;239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" name="Google Shape;241;p2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2" name="Google Shape;242;p2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3" name="Google Shape;243;p2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4" name="Google Shape;244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47" name="Google Shape;247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249;p3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50" name="Google Shape;250;p3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3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3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4" name="Google Shape;254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3" name="Google Shape;13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3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 Hunting with Splunk</a:t>
            </a:r>
            <a:endParaRPr/>
          </a:p>
        </p:txBody>
      </p:sp>
      <p:sp>
        <p:nvSpPr>
          <p:cNvPr id="262" name="Google Shape;262;p33"/>
          <p:cNvSpPr txBox="1"/>
          <p:nvPr>
            <p:ph idx="1" type="subTitle"/>
          </p:nvPr>
        </p:nvSpPr>
        <p:spPr>
          <a:xfrm>
            <a:off x="729450" y="33980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-by Vinay Gujar &amp; Ronak Bhatt</a:t>
            </a:r>
            <a:endParaRPr/>
          </a:p>
        </p:txBody>
      </p:sp>
      <p:pic>
        <p:nvPicPr>
          <p:cNvPr descr="Open Chromebook laptop computer" id="263" name="Google Shape;263;p33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460925" y="1322450"/>
            <a:ext cx="4310473" cy="2899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3"/>
          <p:cNvPicPr preferRelativeResize="0"/>
          <p:nvPr/>
        </p:nvPicPr>
        <p:blipFill rotWithShape="1">
          <a:blip r:embed="rId4">
            <a:alphaModFix/>
          </a:blip>
          <a:srcRect b="0" l="495" r="504" t="0"/>
          <a:stretch/>
        </p:blipFill>
        <p:spPr>
          <a:xfrm>
            <a:off x="5009639" y="1586924"/>
            <a:ext cx="3351868" cy="20619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"/>
          <p:cNvSpPr txBox="1"/>
          <p:nvPr>
            <p:ph type="title"/>
          </p:nvPr>
        </p:nvSpPr>
        <p:spPr>
          <a:xfrm>
            <a:off x="789400" y="59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Splunk can collect?</a:t>
            </a:r>
            <a:endParaRPr/>
          </a:p>
        </p:txBody>
      </p:sp>
      <p:pic>
        <p:nvPicPr>
          <p:cNvPr id="318" name="Google Shape;31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399" y="1303594"/>
            <a:ext cx="8188276" cy="3436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"/>
          <p:cNvSpPr txBox="1"/>
          <p:nvPr>
            <p:ph type="title"/>
          </p:nvPr>
        </p:nvSpPr>
        <p:spPr>
          <a:xfrm>
            <a:off x="789400" y="59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Splunk works?</a:t>
            </a:r>
            <a:endParaRPr/>
          </a:p>
        </p:txBody>
      </p:sp>
      <p:pic>
        <p:nvPicPr>
          <p:cNvPr id="324" name="Google Shape;32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286850"/>
            <a:ext cx="8839201" cy="3698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4"/>
          <p:cNvSpPr txBox="1"/>
          <p:nvPr>
            <p:ph type="title"/>
          </p:nvPr>
        </p:nvSpPr>
        <p:spPr>
          <a:xfrm>
            <a:off x="789400" y="59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Is Splunk deployed?</a:t>
            </a:r>
            <a:endParaRPr/>
          </a:p>
        </p:txBody>
      </p:sp>
      <p:pic>
        <p:nvPicPr>
          <p:cNvPr id="330" name="Google Shape;33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400" y="1388189"/>
            <a:ext cx="8202199" cy="3302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5"/>
          <p:cNvSpPr txBox="1"/>
          <p:nvPr>
            <p:ph type="title"/>
          </p:nvPr>
        </p:nvSpPr>
        <p:spPr>
          <a:xfrm>
            <a:off x="789400" y="59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Splunk Apps?</a:t>
            </a:r>
            <a:endParaRPr/>
          </a:p>
        </p:txBody>
      </p:sp>
      <p:sp>
        <p:nvSpPr>
          <p:cNvPr id="336" name="Google Shape;336;p45"/>
          <p:cNvSpPr txBox="1"/>
          <p:nvPr/>
        </p:nvSpPr>
        <p:spPr>
          <a:xfrm>
            <a:off x="823425" y="1563350"/>
            <a:ext cx="7654800" cy="31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Designed to address a wide variety of use cases and to extend the power of Splunk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Collections of files containing data inputs, UI elements, and/or knowledge objects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Allows multiple workspaces for different use cases/user roles to co-exist on a single Splunk instance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1000+ ready-made apps available on Splunkbase (splunkbase.com) or admins can build their own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6"/>
          <p:cNvSpPr txBox="1"/>
          <p:nvPr>
            <p:ph type="title"/>
          </p:nvPr>
        </p:nvSpPr>
        <p:spPr>
          <a:xfrm>
            <a:off x="789400" y="59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Splunk Enhanced Solutions?</a:t>
            </a:r>
            <a:endParaRPr/>
          </a:p>
        </p:txBody>
      </p:sp>
      <p:sp>
        <p:nvSpPr>
          <p:cNvPr id="342" name="Google Shape;342;p46"/>
          <p:cNvSpPr txBox="1"/>
          <p:nvPr/>
        </p:nvSpPr>
        <p:spPr>
          <a:xfrm>
            <a:off x="806350" y="1420150"/>
            <a:ext cx="7654800" cy="31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Lato"/>
                <a:ea typeface="Lato"/>
                <a:cs typeface="Lato"/>
                <a:sym typeface="Lato"/>
              </a:rPr>
              <a:t>• Splunk IT Service Intelligence (ITSI)</a:t>
            </a:r>
            <a:endParaRPr b="1"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– Next generation monitoring and analytics solution for IT Ops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– Uses machine learning and event analytics to simplify operations and prioritize	problem resolution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latin typeface="Lato"/>
                <a:ea typeface="Lato"/>
                <a:cs typeface="Lato"/>
                <a:sym typeface="Lato"/>
              </a:rPr>
              <a:t>• Splunk Enterprise Security (ES)</a:t>
            </a:r>
            <a:endParaRPr b="1"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– Comprehensive Security Information and Event Management (SIEM) solution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– Quickly detect and respond to internal and external attacks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latin typeface="Lato"/>
                <a:ea typeface="Lato"/>
                <a:cs typeface="Lato"/>
                <a:sym typeface="Lato"/>
              </a:rPr>
              <a:t>• Splunk User Behavior Analytics (UBA)</a:t>
            </a:r>
            <a:endParaRPr b="1"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– Finds known, unknown, and hidden threats by analyzing user behavior and flagging unusual activity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 🔛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270" name="Google Shape;270;p34"/>
          <p:cNvSpPr txBox="1"/>
          <p:nvPr>
            <p:ph idx="4294967295" type="subTitle"/>
          </p:nvPr>
        </p:nvSpPr>
        <p:spPr>
          <a:xfrm>
            <a:off x="4184950" y="13224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b="1" lang="en" sz="2400">
                <a:solidFill>
                  <a:schemeClr val="lt1"/>
                </a:solidFill>
              </a:rPr>
              <a:t>Threat Hunting</a:t>
            </a:r>
            <a:endParaRPr b="1"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b="1" lang="en" sz="2400">
                <a:solidFill>
                  <a:schemeClr val="lt1"/>
                </a:solidFill>
              </a:rPr>
              <a:t>ATT&amp;CK Framework</a:t>
            </a:r>
            <a:endParaRPr b="1"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b="1" lang="en" sz="2400">
                <a:solidFill>
                  <a:schemeClr val="lt1"/>
                </a:solidFill>
              </a:rPr>
              <a:t>Splunk</a:t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/>
          <p:nvPr>
            <p:ph type="title"/>
          </p:nvPr>
        </p:nvSpPr>
        <p:spPr>
          <a:xfrm>
            <a:off x="789400" y="59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 Hunting</a:t>
            </a:r>
            <a:endParaRPr/>
          </a:p>
        </p:txBody>
      </p:sp>
      <p:sp>
        <p:nvSpPr>
          <p:cNvPr id="276" name="Google Shape;276;p35"/>
          <p:cNvSpPr txBox="1"/>
          <p:nvPr>
            <p:ph idx="1" type="body"/>
          </p:nvPr>
        </p:nvSpPr>
        <p:spPr>
          <a:xfrm>
            <a:off x="789400" y="1359475"/>
            <a:ext cx="7688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</a:rPr>
              <a:t>Threat hunting is, quite simply, the pursuit of abnormal activity on servers and endpoints that may be signs of compromise, intrusion, or exfiltration of data.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chemeClr val="dk2"/>
                </a:solidFill>
              </a:rPr>
              <a:t>With threat hunting, you use humans to go “find stuff” versus waiting for technology to alert you.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chemeClr val="dk2"/>
                </a:solidFill>
              </a:rPr>
              <a:t>We look for anomalies — things that don’t usually happen.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6"/>
          <p:cNvSpPr txBox="1"/>
          <p:nvPr>
            <p:ph type="title"/>
          </p:nvPr>
        </p:nvSpPr>
        <p:spPr>
          <a:xfrm>
            <a:off x="789400" y="59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 look for?</a:t>
            </a:r>
            <a:endParaRPr/>
          </a:p>
        </p:txBody>
      </p:sp>
      <p:sp>
        <p:nvSpPr>
          <p:cNvPr id="282" name="Google Shape;282;p36"/>
          <p:cNvSpPr txBox="1"/>
          <p:nvPr>
            <p:ph idx="1" type="body"/>
          </p:nvPr>
        </p:nvSpPr>
        <p:spPr>
          <a:xfrm>
            <a:off x="789400" y="1359475"/>
            <a:ext cx="7688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1" lang="en" sz="2000">
                <a:solidFill>
                  <a:schemeClr val="dk2"/>
                </a:solidFill>
              </a:rPr>
              <a:t>Processes:</a:t>
            </a:r>
            <a:r>
              <a:rPr lang="en" sz="1800">
                <a:solidFill>
                  <a:schemeClr val="dk2"/>
                </a:solidFill>
              </a:rPr>
              <a:t> Hunters are looking for processes with certain names, file paths, checksums, and network activity.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1" lang="en" sz="2000">
                <a:solidFill>
                  <a:schemeClr val="dk2"/>
                </a:solidFill>
              </a:rPr>
              <a:t>Binaries:</a:t>
            </a:r>
            <a:r>
              <a:rPr lang="en" sz="1800">
                <a:solidFill>
                  <a:schemeClr val="dk2"/>
                </a:solidFill>
              </a:rPr>
              <a:t> Here hunters look for binaries with certain checksums, file names, paths, metadata, specific registry modifications, and many other characteristics.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1" lang="en" sz="2000">
                <a:solidFill>
                  <a:schemeClr val="dk2"/>
                </a:solidFill>
              </a:rPr>
              <a:t>Network activity:</a:t>
            </a:r>
            <a:r>
              <a:rPr lang="en" sz="1800">
                <a:solidFill>
                  <a:schemeClr val="dk2"/>
                </a:solidFill>
              </a:rPr>
              <a:t> This threat attribute includes network activity to specific domain names and IP addresses.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1" lang="en" sz="2000">
                <a:solidFill>
                  <a:schemeClr val="dk2"/>
                </a:solidFill>
              </a:rPr>
              <a:t>Configuration modifications:</a:t>
            </a:r>
            <a:r>
              <a:rPr lang="en" sz="1800">
                <a:solidFill>
                  <a:schemeClr val="dk2"/>
                </a:solidFill>
              </a:rPr>
              <a:t> Hunters can look for specific configuration additions and modifications.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7"/>
          <p:cNvSpPr txBox="1"/>
          <p:nvPr>
            <p:ph type="title"/>
          </p:nvPr>
        </p:nvSpPr>
        <p:spPr>
          <a:xfrm>
            <a:off x="789400" y="59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MITRE ATT&amp;CK Framework</a:t>
            </a:r>
            <a:endParaRPr/>
          </a:p>
        </p:txBody>
      </p:sp>
      <p:sp>
        <p:nvSpPr>
          <p:cNvPr id="288" name="Google Shape;288;p37"/>
          <p:cNvSpPr txBox="1"/>
          <p:nvPr>
            <p:ph idx="1" type="body"/>
          </p:nvPr>
        </p:nvSpPr>
        <p:spPr>
          <a:xfrm>
            <a:off x="789400" y="13594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</a:rPr>
              <a:t>ATT&amp;CK provides the most comprehensive model of modern attacker behavior.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</a:rPr>
              <a:t>Tactics represent the “why” of an ATT&amp;CK technique. The tactic is the adversary’s tactical objective for performing an action.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</a:rPr>
              <a:t>Techniques represent “how” an adversary achieves a tactical objective by performing an action.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</a:rPr>
              <a:t>The framework  binds the “why “ and  “how” of the threats to create a matrix 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8"/>
          <p:cNvSpPr txBox="1"/>
          <p:nvPr>
            <p:ph type="title"/>
          </p:nvPr>
        </p:nvSpPr>
        <p:spPr>
          <a:xfrm>
            <a:off x="727650" y="599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ATT&amp;CK framework works?</a:t>
            </a:r>
            <a:endParaRPr/>
          </a:p>
        </p:txBody>
      </p:sp>
      <p:sp>
        <p:nvSpPr>
          <p:cNvPr id="294" name="Google Shape;294;p38"/>
          <p:cNvSpPr txBox="1"/>
          <p:nvPr>
            <p:ph idx="1" type="body"/>
          </p:nvPr>
        </p:nvSpPr>
        <p:spPr>
          <a:xfrm>
            <a:off x="727650" y="1359500"/>
            <a:ext cx="7688700" cy="31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</a:rPr>
              <a:t>Each tactic has a UID which can be traced back in the matrix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</a:rPr>
              <a:t>Threat hunting is performed using this matrix of framework 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</a:rPr>
              <a:t>ATT&amp;CK specifics of what to  hunt for in different threat conditions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dk2"/>
                </a:solidFill>
              </a:rPr>
              <a:t>Initial access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chemeClr val="dk2"/>
                </a:solidFill>
              </a:rPr>
              <a:t>Execution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chemeClr val="dk2"/>
                </a:solidFill>
              </a:rPr>
              <a:t>Persistence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chemeClr val="dk2"/>
                </a:solidFill>
              </a:rPr>
              <a:t>Privilege escalation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chemeClr val="dk2"/>
                </a:solidFill>
              </a:rPr>
              <a:t>Defense evasion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chemeClr val="dk2"/>
                </a:solidFill>
              </a:rPr>
              <a:t>Credential access etc.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9"/>
          <p:cNvSpPr txBox="1"/>
          <p:nvPr>
            <p:ph type="title"/>
          </p:nvPr>
        </p:nvSpPr>
        <p:spPr>
          <a:xfrm>
            <a:off x="727650" y="599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ATT&amp;CK tactics and techniques</a:t>
            </a:r>
            <a:endParaRPr/>
          </a:p>
        </p:txBody>
      </p:sp>
      <p:pic>
        <p:nvPicPr>
          <p:cNvPr id="300" name="Google Shape;30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175" y="1202950"/>
            <a:ext cx="7867650" cy="370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 txBox="1"/>
          <p:nvPr>
            <p:ph type="title"/>
          </p:nvPr>
        </p:nvSpPr>
        <p:spPr>
          <a:xfrm>
            <a:off x="729450" y="1318650"/>
            <a:ext cx="7688400" cy="3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Analyzes the aggregate of logs from a big service cluster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Finds real-time logs and with faster speed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Generates report and alerts for the desired search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Provides enhanced GUI and real-time visibility in dashboard in various formats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Provides quick results by reducing the time to troubleshoot and resolve issues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Works like a monitoring, reporting and analysis tool and provides insights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40"/>
          <p:cNvSpPr txBox="1"/>
          <p:nvPr/>
        </p:nvSpPr>
        <p:spPr>
          <a:xfrm>
            <a:off x="707375" y="515550"/>
            <a:ext cx="7901100" cy="6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Splunk</a:t>
            </a:r>
            <a:endParaRPr b="1" sz="3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1"/>
          <p:cNvSpPr txBox="1"/>
          <p:nvPr>
            <p:ph type="title"/>
          </p:nvPr>
        </p:nvSpPr>
        <p:spPr>
          <a:xfrm>
            <a:off x="789400" y="59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Splunk?</a:t>
            </a:r>
            <a:endParaRPr/>
          </a:p>
        </p:txBody>
      </p:sp>
      <p:pic>
        <p:nvPicPr>
          <p:cNvPr id="312" name="Google Shape;31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400" y="1379804"/>
            <a:ext cx="8039500" cy="3432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